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31"/>
  </p:sldMasterIdLst>
  <p:notesMasterIdLst>
    <p:notesMasterId r:id="rId90"/>
  </p:notesMasterIdLst>
  <p:handoutMasterIdLst>
    <p:handoutMasterId r:id="rId91"/>
  </p:handoutMasterIdLst>
  <p:sldIdLst>
    <p:sldId id="256" r:id="rId32"/>
    <p:sldId id="259" r:id="rId33"/>
    <p:sldId id="260" r:id="rId34"/>
    <p:sldId id="261" r:id="rId35"/>
    <p:sldId id="262" r:id="rId36"/>
    <p:sldId id="263" r:id="rId37"/>
    <p:sldId id="269" r:id="rId38"/>
    <p:sldId id="283" r:id="rId39"/>
    <p:sldId id="264" r:id="rId40"/>
    <p:sldId id="315" r:id="rId41"/>
    <p:sldId id="278" r:id="rId42"/>
    <p:sldId id="287" r:id="rId43"/>
    <p:sldId id="286" r:id="rId44"/>
    <p:sldId id="288" r:id="rId45"/>
    <p:sldId id="291" r:id="rId46"/>
    <p:sldId id="298" r:id="rId47"/>
    <p:sldId id="289" r:id="rId48"/>
    <p:sldId id="302" r:id="rId49"/>
    <p:sldId id="290" r:id="rId50"/>
    <p:sldId id="276" r:id="rId51"/>
    <p:sldId id="297" r:id="rId52"/>
    <p:sldId id="279" r:id="rId53"/>
    <p:sldId id="277" r:id="rId54"/>
    <p:sldId id="282" r:id="rId55"/>
    <p:sldId id="266" r:id="rId56"/>
    <p:sldId id="307" r:id="rId57"/>
    <p:sldId id="308" r:id="rId58"/>
    <p:sldId id="314" r:id="rId59"/>
    <p:sldId id="267" r:id="rId60"/>
    <p:sldId id="268" r:id="rId61"/>
    <p:sldId id="270" r:id="rId62"/>
    <p:sldId id="292" r:id="rId63"/>
    <p:sldId id="294" r:id="rId64"/>
    <p:sldId id="295" r:id="rId65"/>
    <p:sldId id="296" r:id="rId66"/>
    <p:sldId id="274" r:id="rId67"/>
    <p:sldId id="300" r:id="rId68"/>
    <p:sldId id="285" r:id="rId69"/>
    <p:sldId id="299" r:id="rId70"/>
    <p:sldId id="301" r:id="rId71"/>
    <p:sldId id="273" r:id="rId72"/>
    <p:sldId id="304" r:id="rId73"/>
    <p:sldId id="305" r:id="rId74"/>
    <p:sldId id="309" r:id="rId75"/>
    <p:sldId id="306" r:id="rId76"/>
    <p:sldId id="312" r:id="rId77"/>
    <p:sldId id="313" r:id="rId78"/>
    <p:sldId id="316" r:id="rId79"/>
    <p:sldId id="317" r:id="rId80"/>
    <p:sldId id="318" r:id="rId81"/>
    <p:sldId id="310" r:id="rId82"/>
    <p:sldId id="319" r:id="rId83"/>
    <p:sldId id="320" r:id="rId84"/>
    <p:sldId id="321" r:id="rId85"/>
    <p:sldId id="271" r:id="rId86"/>
    <p:sldId id="272" r:id="rId87"/>
    <p:sldId id="311" r:id="rId88"/>
    <p:sldId id="275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315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314"/>
            <p14:sldId id="267"/>
            <p14:sldId id="268"/>
            <p14:sldId id="270"/>
            <p14:sldId id="292"/>
            <p14:sldId id="294"/>
            <p14:sldId id="295"/>
            <p14:sldId id="296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06"/>
            <p14:sldId id="312"/>
            <p14:sldId id="313"/>
            <p14:sldId id="316"/>
            <p14:sldId id="317"/>
            <p14:sldId id="318"/>
            <p14:sldId id="310"/>
            <p14:sldId id="319"/>
            <p14:sldId id="320"/>
            <p14:sldId id="321"/>
            <p14:sldId id="271"/>
            <p14:sldId id="272"/>
            <p14:sldId id="31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 autoAdjust="0"/>
    <p:restoredTop sz="91705" autoAdjust="0"/>
  </p:normalViewPr>
  <p:slideViewPr>
    <p:cSldViewPr snapToGrid="0">
      <p:cViewPr varScale="1">
        <p:scale>
          <a:sx n="74" d="100"/>
          <a:sy n="74" d="100"/>
        </p:scale>
        <p:origin x="84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slide" Target="slides/slide53.xml"/><Relationship Id="rId89" Type="http://schemas.openxmlformats.org/officeDocument/2006/relationships/slide" Target="slides/slide58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5" Type="http://schemas.openxmlformats.org/officeDocument/2006/relationships/customXml" Target="../customXml/item5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8" Type="http://schemas.openxmlformats.org/officeDocument/2006/relationships/customXml" Target="../customXml/item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80" Type="http://schemas.openxmlformats.org/officeDocument/2006/relationships/slide" Target="slides/slide49.xml"/><Relationship Id="rId85" Type="http://schemas.openxmlformats.org/officeDocument/2006/relationships/slide" Target="slides/slide54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customXml" Target="../customXml/item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slide" Target="slides/slide52.xml"/><Relationship Id="rId88" Type="http://schemas.openxmlformats.org/officeDocument/2006/relationships/slide" Target="slides/slide57.xml"/><Relationship Id="rId91" Type="http://schemas.openxmlformats.org/officeDocument/2006/relationships/handoutMaster" Target="handoutMasters/handoutMaster1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customXml" Target="../customXml/item10.xml"/><Relationship Id="rId31" Type="http://schemas.openxmlformats.org/officeDocument/2006/relationships/slideMaster" Target="slideMasters/slideMaster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slide" Target="slides/slide55.xml"/><Relationship Id="rId9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7" Type="http://schemas.openxmlformats.org/officeDocument/2006/relationships/customXml" Target="../customXml/item7.xml"/><Relationship Id="rId71" Type="http://schemas.openxmlformats.org/officeDocument/2006/relationships/slide" Target="slides/slide40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slide" Target="slides/slide56.xml"/><Relationship Id="rId61" Type="http://schemas.openxmlformats.org/officeDocument/2006/relationships/slide" Target="slides/slide30.xml"/><Relationship Id="rId82" Type="http://schemas.openxmlformats.org/officeDocument/2006/relationships/slide" Target="slides/slide5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slide" Target="slides/slide4.xml"/><Relationship Id="rId56" Type="http://schemas.openxmlformats.org/officeDocument/2006/relationships/slide" Target="slides/slide25.xml"/><Relationship Id="rId77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상점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1-42C2-9682-ABF098845E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성운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81-42C2-9682-ABF098845E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항성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81-42C2-9682-ABF098845E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적대 함선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15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81-42C2-9682-ABF098845E9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구역 수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퀘스트 1</c:v>
                </c:pt>
                <c:pt idx="1">
                  <c:v>퀘스트 2</c:v>
                </c:pt>
                <c:pt idx="2">
                  <c:v>퀘스트 3</c:v>
                </c:pt>
                <c:pt idx="3">
                  <c:v>퀘스트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8F-4EB7-994F-2DC63640F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740416"/>
        <c:axId val="676762112"/>
      </c:barChart>
      <c:catAx>
        <c:axId val="87740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76762112"/>
        <c:crosses val="autoZero"/>
        <c:auto val="1"/>
        <c:lblAlgn val="ctr"/>
        <c:lblOffset val="100"/>
        <c:noMultiLvlLbl val="0"/>
      </c:catAx>
      <c:valAx>
        <c:axId val="676762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77404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빔 </a:t>
          </a:r>
          <a:r>
            <a:rPr lang="en-US" altLang="ko-KR" sz="1400" dirty="0"/>
            <a:t>(</a:t>
          </a:r>
          <a:r>
            <a:rPr lang="ko-KR" altLang="en-US" sz="1400" dirty="0"/>
            <a:t>연속 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빔은 보호막이 없다면 큰 피해를 연속으로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6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</dgm:pt>
  </dgm:ptLst>
  <dgm:cxnLst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</dgm:pt>
  </dgm:ptLst>
  <dgm:cxnLst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한 칸의 크기는 </a:t>
          </a:r>
          <a:r>
            <a:rPr lang="en-US" altLang="ko-KR" sz="1400" dirty="0"/>
            <a:t>16 x 16 </a:t>
          </a:r>
          <a:r>
            <a:rPr lang="ko-KR" altLang="en-US" sz="1400" dirty="0"/>
            <a:t>픽셀이다</a:t>
          </a:r>
          <a:r>
            <a:rPr lang="en-US" altLang="ko-KR" sz="1400" dirty="0"/>
            <a:t>. </a:t>
          </a:r>
          <a:r>
            <a:rPr lang="ko-KR" altLang="en-US" sz="1400" dirty="0"/>
            <a:t>함선 하나의 크기는 최소 </a:t>
          </a:r>
          <a:r>
            <a:rPr lang="en-US" altLang="ko-KR" sz="1400" dirty="0"/>
            <a:t>480 x 240 </a:t>
          </a:r>
          <a:r>
            <a:rPr lang="ko-KR" altLang="en-US" sz="1400" dirty="0"/>
            <a:t>픽셀이다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연속 피해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빔은 보호막이 없다면 큰 피해를 연속으로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6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지역</a:t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외계</a:t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 칸의 크기는 </a:t>
          </a:r>
          <a:r>
            <a:rPr lang="en-US" altLang="ko-KR" sz="1400" kern="1200" dirty="0"/>
            <a:t>16 x 16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함선 하나의 크기는 최소 </a:t>
          </a:r>
          <a:r>
            <a:rPr lang="en-US" altLang="ko-KR" sz="1400" kern="1200" dirty="0"/>
            <a:t>480 x 240 </a:t>
          </a:r>
          <a:r>
            <a:rPr lang="ko-KR" altLang="en-US" sz="1400" kern="1200" dirty="0"/>
            <a:t>픽셀이다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EBA00-FA9E-48E9-A4CB-C438AFAB484C}" type="datetime1">
              <a:rPr lang="ko-KR" altLang="en-US" smtClean="0"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E3867-B7EE-4EE8-8BE3-8AF0DD0F2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80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A75E-F161-4D6D-8CDE-B9361D10A978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11CF1FC-DFE7-400F-9194-60D6E07F6BA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34F26D5-5D4B-4D89-81D5-B142E0219864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85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/>
              <a:t>진윤성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66F4C79-453F-40EC-A8C9-6BFB56D2E60B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A84DBE-0E2C-4EAD-85D2-6E5820C3F6B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3957D-ACB4-4E20-8866-D1EEBF6D29E0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662F-9C5E-4141-AC6E-6DFD72DFE01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8694-44BC-4A85-BE8F-D160D775137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2B74-3B7E-48FE-BC77-52D26342153E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0394-DD16-438E-BE21-8D6011D06E26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32D7-CA5C-48A7-A141-45E0920E677D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396B-05F5-4062-B2FE-41573C66D412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7AA0-D60D-4994-A7CD-2FF65294669B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CF74-377E-4136-9062-8A558AAD4A8A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0AC8-0E24-4400-A563-D523A3E3680B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6E9A-1B0F-4F5F-A945-E94F0C3BE561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9FC2-58CF-4EBF-92CF-F309E377AB3C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A1C7-B055-46DE-9D5E-3A2C9D59C3F9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9F91-5E7C-4FA6-91E2-FB8349E68CF5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6B9FC-C5B6-4570-AB84-29A98F2FB070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8EC388-B8AD-41D3-9AE3-BEAE21196454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9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30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2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3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4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5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6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7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3335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171218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01704962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64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39D9-C10E-48B4-8BFA-340D3BC13D6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144A-994E-448D-AD85-BFA0A365FBC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55DA-BF70-4377-A3EF-860ADEA88C7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995B-9DB2-42C8-81E6-9CA854F7FB0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9843-535B-4AC4-8F71-9337FA3827BD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6923780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3ED2-7FE3-4E6D-9C5F-607850BFFACB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9A42-A71F-4F26-963C-22F3D54E67A8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21961806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25F-D980-4DCB-86BF-02EA1116F41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667F3-18A0-4865-A814-977E0516002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B98F-21FA-4C3F-BC42-ED9878F292BE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F78F-B2EF-4F52-B5F2-1D92BD057B8F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1614-2823-4618-B584-39BF01E03BC4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1618-E130-43B4-AE96-CCC2C9D39EED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0681-AD4E-4627-BF67-75F603E1EAA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CB13-F4E7-40ED-AC7B-1A1AE3E2659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시설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457E-F82E-4DA3-A596-3E7614BD8196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586E85-FCC3-47CE-8557-A521263D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48000" contras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" y="1066801"/>
            <a:ext cx="7832116" cy="44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A63B-0BC8-4941-9D64-48ED20E59AEB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6DF255-4C58-4C9F-ABA2-1ECCC1881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3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 </a:t>
            </a:r>
            <a:r>
              <a:rPr lang="en-US" altLang="ko-KR" dirty="0"/>
              <a:t>- </a:t>
            </a:r>
            <a:r>
              <a:rPr lang="ko-KR" altLang="en-US" dirty="0"/>
              <a:t>마우스로 구매할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120741-A679-4741-908A-F89BF6C1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무기 </a:t>
            </a:r>
            <a:r>
              <a:rPr lang="en-US" altLang="ko-KR" dirty="0"/>
              <a:t>– </a:t>
            </a:r>
            <a:r>
              <a:rPr lang="ko-KR" altLang="en-US" dirty="0"/>
              <a:t>단축키</a:t>
            </a:r>
            <a:r>
              <a:rPr lang="en-US" altLang="ko-KR" dirty="0"/>
              <a:t>, </a:t>
            </a:r>
            <a:r>
              <a:rPr lang="ko-KR" altLang="en-US" dirty="0"/>
              <a:t>마우스 클릭으로 조작한다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A791-25F9-4DDE-8AFB-A7A87AB2FC8F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074B2-1CB2-4240-B022-C41932070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54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1271-5BA9-42AF-BB40-BD5E7AEDCAFF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B772-BDEE-4776-9EB2-49864B94FBC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9890-5F1C-4D1C-808E-A217F2D31318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550C4-E9F2-4443-BEF5-D2A7C367227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5A2E-E524-410E-BCF5-B8D228C3CDD5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AD1C-E33B-445D-BC26-7B181025E2A9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06D5-6CDF-4D7A-95CD-4F00568073E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E941-7048-470E-8ABD-F0A0DC80066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7A17-1322-43EB-9076-2A5DDF084E6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B7C8-667A-4FEB-9415-C704F3C885A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796-AEB0-4B80-8897-9C3D1F9521AE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2639B-C864-4B8D-9829-9B287FCF916E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8269-D88A-401B-BEDE-E8D62EB47F2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11008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적대적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(25%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(15%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확률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8DA4-8CB4-4D9D-BE78-124E4134A40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CDB0-C30B-418D-9A9B-715C3DE1B68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구역은 한 행성계에 포함되는 점 이다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13F6-B21B-4698-8FA6-57E78A18A5E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95D3-30C4-4AEE-A080-B0D82EAD3F5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64120"/>
              </p:ext>
            </p:extLst>
          </p:nvPr>
        </p:nvGraphicFramePr>
        <p:xfrm>
          <a:off x="681343" y="1066800"/>
          <a:ext cx="7827660" cy="47056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8060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4688864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10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우두머리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무작위 종족 기함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6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최종 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F8D3-C252-40EE-976B-64C888ECEC22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 진행에 따른 스테이지 별 출몰 빈도 그래프 </a:t>
            </a:r>
            <a:r>
              <a:rPr lang="en-US" altLang="ko-KR" dirty="0"/>
              <a:t> (</a:t>
            </a:r>
            <a:r>
              <a:rPr lang="ko-KR" altLang="en-US" dirty="0"/>
              <a:t>평균 출몰 수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473898068"/>
              </p:ext>
            </p:extLst>
          </p:nvPr>
        </p:nvGraphicFramePr>
        <p:xfrm>
          <a:off x="956235" y="1009775"/>
          <a:ext cx="7380942" cy="45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수치 </a:t>
            </a:r>
            <a:r>
              <a:rPr lang="en-US" altLang="ko-KR" dirty="0"/>
              <a:t>– </a:t>
            </a:r>
            <a:r>
              <a:rPr lang="ko-KR" altLang="en-US" dirty="0"/>
              <a:t>총 구역 수는 탐험 가능 구역 수와는 큰 차이가 있다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39052"/>
              </p:ext>
            </p:extLst>
          </p:nvPr>
        </p:nvGraphicFramePr>
        <p:xfrm>
          <a:off x="685800" y="1066798"/>
          <a:ext cx="7827660" cy="4709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2350528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  <a:gridCol w="1565532">
                  <a:extLst>
                    <a:ext uri="{9D8B030D-6E8A-4147-A177-3AD203B41FA5}">
                      <a16:colId xmlns:a16="http://schemas.microsoft.com/office/drawing/2014/main" val="38586395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플레이어 수입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행성 계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 개수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맵 당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최대 구역 수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3000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600 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 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75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약 </a:t>
                      </a:r>
                      <a:r>
                        <a:rPr lang="en-US" altLang="ko-KR" sz="1800" dirty="0"/>
                        <a:t>4000 </a:t>
                      </a:r>
                      <a:r>
                        <a:rPr lang="ko-KR" altLang="en-US" sz="1800" dirty="0"/>
                        <a:t>원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맵 당 </a:t>
                      </a:r>
                      <a:r>
                        <a:rPr lang="en-US" altLang="ko-KR" sz="1800" dirty="0"/>
                        <a:t>500</a:t>
                      </a:r>
                      <a:r>
                        <a:rPr lang="ko-KR" altLang="en-US" sz="1800" dirty="0"/>
                        <a:t>원 꼴</a:t>
                      </a:r>
                      <a:endParaRPr lang="en-US" altLang="ko-KR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 ~15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120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15  ~ 18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 90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약 </a:t>
                      </a:r>
                      <a:r>
                        <a:rPr lang="en-US" altLang="ko-KR" sz="2000" dirty="0"/>
                        <a:t>4000 </a:t>
                      </a:r>
                      <a:r>
                        <a:rPr lang="ko-KR" altLang="en-US" sz="2000" dirty="0"/>
                        <a:t>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맵 당 </a:t>
                      </a:r>
                      <a:r>
                        <a:rPr lang="en-US" altLang="ko-KR" sz="2000" dirty="0"/>
                        <a:t>800 </a:t>
                      </a:r>
                      <a:r>
                        <a:rPr lang="ko-KR" altLang="en-US" sz="2000" dirty="0"/>
                        <a:t>원 꼴</a:t>
                      </a:r>
                      <a:endParaRPr lang="en-US" altLang="ko-KR" sz="20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 ~ 8</a:t>
                      </a:r>
                      <a:r>
                        <a:rPr lang="ko-KR" altLang="en-US" sz="1800" dirty="0"/>
                        <a:t>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총 </a:t>
                      </a:r>
                      <a:r>
                        <a:rPr lang="en-US" altLang="ko-KR" sz="1800" dirty="0"/>
                        <a:t>40 </a:t>
                      </a:r>
                      <a:r>
                        <a:rPr lang="ko-KR" altLang="en-US" sz="1800" dirty="0"/>
                        <a:t>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5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</a:t>
            </a:r>
            <a:r>
              <a:rPr lang="en-US" altLang="ko-KR" dirty="0"/>
              <a:t>– </a:t>
            </a:r>
            <a:r>
              <a:rPr lang="ko-KR" altLang="en-US" dirty="0"/>
              <a:t>때문에 모든 구역을 탐사할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59511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325799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  <a:gridCol w="3916060">
                  <a:extLst>
                    <a:ext uri="{9D8B030D-6E8A-4147-A177-3AD203B41FA5}">
                      <a16:colId xmlns:a16="http://schemas.microsoft.com/office/drawing/2014/main" val="1289239851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제한 시작 턴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공간 이동한 구역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방식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 </a:t>
                      </a:r>
                      <a:r>
                        <a:rPr lang="ko-KR" altLang="en-US" sz="1800" dirty="0"/>
                        <a:t>턴 이후부터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추심 업체의 추격 시작</a:t>
                      </a:r>
                      <a:endParaRPr lang="en-US" altLang="ko-KR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플레이어가 이동한 궤적을 따라 스테이지에 점거 구역이 턴마다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 </a:t>
                      </a:r>
                      <a:r>
                        <a:rPr lang="ko-KR" altLang="en-US" sz="1800" dirty="0"/>
                        <a:t>턴부터 무작위 구역부터 범죄 조직과 경찰의 수색 시작</a:t>
                      </a:r>
                      <a:endParaRPr lang="ko-KR" altLang="en-US" sz="16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시작 지점과 마지막 지점을 제외한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스테이지의 가장 자리부터 점거 구역이 늘어난다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 </a:t>
                      </a:r>
                      <a:r>
                        <a:rPr lang="ko-KR" altLang="en-US" sz="2000" dirty="0"/>
                        <a:t>턴부터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외계인 군대의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마지막 구역부터 세 턴마다 한 구역 씩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분쟁 지역이 늘어난다</a:t>
                      </a:r>
                      <a:r>
                        <a:rPr lang="en-US" altLang="ko-KR" sz="1800" dirty="0"/>
                        <a:t>.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또한 무작위 지역이 분쟁 지역이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 </a:t>
                      </a:r>
                      <a:r>
                        <a:rPr lang="ko-KR" altLang="en-US" sz="2000" dirty="0"/>
                        <a:t>턴부터 반란군의 추적 시작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스테이지 왼쪽 가장자리부터 극단주의 세력이 밀고 들어오며 선형적으로 점거 지역이 늘어난다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460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턴 제한 방식 그림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610655-05FD-4D91-B2C7-E65FF158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3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 별 점거 </a:t>
            </a:r>
            <a:r>
              <a:rPr lang="en-US" altLang="ko-KR" dirty="0"/>
              <a:t>/ </a:t>
            </a:r>
            <a:r>
              <a:rPr lang="ko-KR" altLang="en-US" dirty="0"/>
              <a:t>분쟁 구역 페널티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50F8CA-C45C-4857-8C76-F2DF5D378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54953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{8FD4443E-F989-4FC4-A0C8-D5A2AF1F390B}</a:tableStyleId>
              </a:tblPr>
              <a:tblGrid>
                <a:gridCol w="653603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7174057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제목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청산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빚 추심 업체의 점거 구역에 공간 이동했을 시 해당 행성계에서 등장하는 적 보다 한 단계 강한 적과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오해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해당 구역의 이벤트가 무효화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해당 구역을 누가 점령했는지에 따라 경찰은 푸른 색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범죄 조직은 붉은 색으로 나타내어진다</a:t>
                      </a:r>
                      <a:r>
                        <a:rPr lang="en-US" altLang="ko-KR" sz="1800" dirty="0"/>
                        <a:t>.  </a:t>
                      </a:r>
                      <a:r>
                        <a:rPr lang="ko-KR" altLang="en-US" sz="1800" dirty="0"/>
                        <a:t>구역에 진입 시 회피율이 높은 경찰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투명화를 사용하는 범죄 조직 함선과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화합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분쟁 구역에선 원래 이벤트가 무효화 되며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 두 외계 종족이 전투 중이다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편가르기 선택지가 존재하는 이벤트가 등장한다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혹은 플레이어가 시설 레벨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레벨 하락의 페널티를 안고 싸우게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전쟁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상당히 강력한 반란군 함선과 싸우게 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플레이어 보다 무조건 무기 관제소와  보호막 관제소의 레벨이 </a:t>
                      </a:r>
                      <a:r>
                        <a:rPr lang="en-US" altLang="ko-KR" sz="1800" dirty="0"/>
                        <a:t>1 </a:t>
                      </a:r>
                      <a:r>
                        <a:rPr lang="ko-KR" altLang="en-US" sz="1800" dirty="0"/>
                        <a:t>씩 높다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52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9C04-5831-41BB-AB11-8D8FB6DE1477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 </a:t>
            </a:r>
            <a:r>
              <a:rPr lang="en-US" altLang="ko-KR" dirty="0"/>
              <a:t>– </a:t>
            </a:r>
            <a:r>
              <a:rPr lang="ko-KR" altLang="en-US" dirty="0"/>
              <a:t>플레이어가 앞으로 나아가게 만드는 요소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B450DE-063E-4DF8-8431-17A6A0867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60585"/>
              </p:ext>
            </p:extLst>
          </p:nvPr>
        </p:nvGraphicFramePr>
        <p:xfrm>
          <a:off x="685800" y="1053919"/>
          <a:ext cx="7827660" cy="4724402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481667">
                  <a:extLst>
                    <a:ext uri="{9D8B030D-6E8A-4147-A177-3AD203B41FA5}">
                      <a16:colId xmlns:a16="http://schemas.microsoft.com/office/drawing/2014/main" val="2849551856"/>
                    </a:ext>
                  </a:extLst>
                </a:gridCol>
                <a:gridCol w="6345993">
                  <a:extLst>
                    <a:ext uri="{9D8B030D-6E8A-4147-A177-3AD203B41FA5}">
                      <a16:colId xmlns:a16="http://schemas.microsoft.com/office/drawing/2014/main" val="3933090274"/>
                    </a:ext>
                  </a:extLst>
                </a:gridCol>
              </a:tblGrid>
              <a:tr h="65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항목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16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감정 이입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플레이어가 비루한 함선에서 시작해 우주의 영웅이 된다는 스토리는 카타르시스를 일으키기 충분하다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게임 내에서는 플레이어가 아닌 다른 </a:t>
                      </a:r>
                      <a:r>
                        <a:rPr lang="en-US" altLang="ko-KR" sz="1800" dirty="0"/>
                        <a:t>NPC </a:t>
                      </a:r>
                      <a:r>
                        <a:rPr lang="ko-KR" altLang="en-US" sz="1800" dirty="0"/>
                        <a:t>들의 입을 빌어 설명한다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72705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세력권의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압박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이 경우는 게임 내에서 점거된 구역과 분쟁 구역으로 표현된다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플레이어는 공간이동 할 때마다 지도에 표시되는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행성계를 감싸고 있는 크고 붉은 세력을 볼 때마다 긴장하게 될 것이다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67979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성장의 욕구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함선 시설을 강화할 때마다 플레이어의 함선 겉모습이 점점 개선되고 수리되며 종국에는 최종 보스에도 꿇리지 않는 전함이 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744440"/>
                  </a:ext>
                </a:extLst>
              </a:tr>
              <a:tr h="1017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전투</a:t>
                      </a:r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적 함선을 파괴하면 피격 부위부터 시작하여 천천히 갈라져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 적 승무원과 파편이 비산한다</a:t>
                      </a:r>
                      <a:r>
                        <a:rPr lang="en-US" altLang="ko-KR" sz="1800" dirty="0"/>
                        <a:t>. </a:t>
                      </a:r>
                      <a:r>
                        <a:rPr lang="ko-KR" altLang="en-US" sz="1800" dirty="0"/>
                        <a:t>비명과 폭발음은 통쾌함을 느낄 수 있다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 marL="90187" marR="90187" marT="45094" marB="450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5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54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826BF8-472F-488D-AB70-8166E941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471"/>
            <a:ext cx="7827658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38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2000"/>
                    </a14:imgEffect>
                    <a14:imgEffect>
                      <a14:brightnessContrast bright="5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27" y="1227471"/>
            <a:ext cx="5525404" cy="4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1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27666"/>
            <a:ext cx="7826965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04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게임 플레이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63A5-11BE-4284-9BC4-7A260E032C47}" type="datetime1">
              <a:rPr lang="ko-KR" altLang="en-US" smtClean="0"/>
              <a:t>2017-12-15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46EC00-9B90-4FB9-971E-2B5A09D4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666"/>
            <a:ext cx="7826963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68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6307-524B-4ADB-B6BF-1ACFE9700746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C0AE-5AB8-4F6E-9EC1-19A00A3BFB2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03D97-0FDF-4173-A7A5-26160218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D6A1C-2ED4-41C3-B209-4AFCEB490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25842-A304-4917-BFC4-B048DA11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DB5B-67B3-4E28-922E-D8B71C3D9A23}" type="datetime1">
              <a:rPr lang="ko-KR" altLang="en-US" smtClean="0"/>
              <a:t>2017-12-15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A9AE8-C305-4247-A6EF-2E7084F0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E04F1-6DB1-4553-828D-6E3C1B0A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150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1A31-AACB-4ECE-A884-486327193D4C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/>
          <a:lstStyle/>
          <a:p>
            <a:pPr marL="0" indent="0">
              <a:buNone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미래에는 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외계 종족들 역시 힘을 가진 자와 그렇지 않은 자의 격차가 심했다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빚에 시달리며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82BC-D96D-4804-A585-5578F7A88680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36D0-A4EA-424D-A4A0-88B956EEFC8A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E2D9B-BE9E-45AF-83BF-5853F3C03C28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BAF5-5DB3-4047-AAFB-C69FD1FA7E71}" type="datetime1">
              <a:rPr lang="ko-KR" altLang="en-US" smtClean="0"/>
              <a:t>2017-12-15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7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1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3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2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2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2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3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5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customXml/itemProps17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18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22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23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customXml/itemProps24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27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28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30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5A641AB-E619-432E-84C3-B84BB05EC0C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3816</TotalTime>
  <Words>2869</Words>
  <Application>Microsoft Office PowerPoint</Application>
  <PresentationFormat>와이드스크린</PresentationFormat>
  <Paragraphs>1064</Paragraphs>
  <Slides>58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맑은 고딕</vt:lpstr>
      <vt:lpstr>-윤고딕310</vt:lpstr>
      <vt:lpstr>-윤고딕320</vt:lpstr>
      <vt:lpstr>Arial</vt:lpstr>
      <vt:lpstr>Continuum Light</vt:lpstr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(3)</vt:lpstr>
      <vt:lpstr> 항해 (4)</vt:lpstr>
      <vt:lpstr> 항해 (5)</vt:lpstr>
      <vt:lpstr> 항해 (5)</vt:lpstr>
      <vt:lpstr> 항해 (5)</vt:lpstr>
      <vt:lpstr> 항해 (6)</vt:lpstr>
      <vt:lpstr> 항해 (7)</vt:lpstr>
      <vt:lpstr> 항해 (7)</vt:lpstr>
      <vt:lpstr> 항해 (7)</vt:lpstr>
      <vt:lpstr> 항해 (7)</vt:lpstr>
      <vt:lpstr> 항해 (7)</vt:lpstr>
      <vt:lpstr> 전투</vt:lpstr>
      <vt:lpstr> 교역</vt:lpstr>
      <vt:lpstr>PowerPoint 프레젠테이션</vt:lpstr>
      <vt:lpstr>3 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게임 기획</dc:subject>
  <dc:creator>Iconer J</dc:creator>
  <cp:lastModifiedBy>Iconer J</cp:lastModifiedBy>
  <cp:revision>201</cp:revision>
  <dcterms:created xsi:type="dcterms:W3CDTF">2017-11-29T02:45:16Z</dcterms:created>
  <dcterms:modified xsi:type="dcterms:W3CDTF">2017-12-15T14:50:51Z</dcterms:modified>
  <cp:category>기획서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